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3F47E-2558-4044-9BEB-B7E31C7BDB40}" type="datetimeFigureOut">
              <a:rPr lang="zh-TW" altLang="en-US" smtClean="0"/>
              <a:t>2026/10/5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0DCEC-7D4C-4D9B-863A-482D3F71586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680713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3F47E-2558-4044-9BEB-B7E31C7BDB40}" type="datetimeFigureOut">
              <a:rPr lang="zh-TW" altLang="en-US" smtClean="0"/>
              <a:t>2026/10/5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0DCEC-7D4C-4D9B-863A-482D3F71586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262668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3F47E-2558-4044-9BEB-B7E31C7BDB40}" type="datetimeFigureOut">
              <a:rPr lang="zh-TW" altLang="en-US" smtClean="0"/>
              <a:t>2026/10/5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0DCEC-7D4C-4D9B-863A-482D3F71586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39166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3F47E-2558-4044-9BEB-B7E31C7BDB40}" type="datetimeFigureOut">
              <a:rPr lang="zh-TW" altLang="en-US" smtClean="0"/>
              <a:t>2026/10/5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0DCEC-7D4C-4D9B-863A-482D3F71586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05045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3F47E-2558-4044-9BEB-B7E31C7BDB40}" type="datetimeFigureOut">
              <a:rPr lang="zh-TW" altLang="en-US" smtClean="0"/>
              <a:t>2026/10/5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0DCEC-7D4C-4D9B-863A-482D3F71586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81361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3F47E-2558-4044-9BEB-B7E31C7BDB40}" type="datetimeFigureOut">
              <a:rPr lang="zh-TW" altLang="en-US" smtClean="0"/>
              <a:t>2026/10/5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0DCEC-7D4C-4D9B-863A-482D3F71586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40117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3F47E-2558-4044-9BEB-B7E31C7BDB40}" type="datetimeFigureOut">
              <a:rPr lang="zh-TW" altLang="en-US" smtClean="0"/>
              <a:t>2026/10/5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0DCEC-7D4C-4D9B-863A-482D3F71586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83710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3F47E-2558-4044-9BEB-B7E31C7BDB40}" type="datetimeFigureOut">
              <a:rPr lang="zh-TW" altLang="en-US" smtClean="0"/>
              <a:t>2026/10/5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0DCEC-7D4C-4D9B-863A-482D3F71586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584455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3F47E-2558-4044-9BEB-B7E31C7BDB40}" type="datetimeFigureOut">
              <a:rPr lang="zh-TW" altLang="en-US" smtClean="0"/>
              <a:t>2026/10/5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0DCEC-7D4C-4D9B-863A-482D3F71586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649670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3F47E-2558-4044-9BEB-B7E31C7BDB40}" type="datetimeFigureOut">
              <a:rPr lang="zh-TW" altLang="en-US" smtClean="0"/>
              <a:t>2026/10/5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0DCEC-7D4C-4D9B-863A-482D3F71586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449321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3F47E-2558-4044-9BEB-B7E31C7BDB40}" type="datetimeFigureOut">
              <a:rPr lang="zh-TW" altLang="en-US" smtClean="0"/>
              <a:t>2026/10/5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0DCEC-7D4C-4D9B-863A-482D3F71586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281712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內頁（表格呈現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 descr="一張含有 螢幕擷取畫面, 圖形, 設計 的圖片&#10;&#10;自動產生的描述">
            <a:extLst>
              <a:ext uri="{FF2B5EF4-FFF2-40B4-BE49-F238E27FC236}">
                <a16:creationId xmlns:a16="http://schemas.microsoft.com/office/drawing/2014/main" id="{BBB0416C-20C5-2BC3-D506-25839A94B71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7" name="直線接點 6">
            <a:extLst>
              <a:ext uri="{FF2B5EF4-FFF2-40B4-BE49-F238E27FC236}">
                <a16:creationId xmlns:a16="http://schemas.microsoft.com/office/drawing/2014/main" id="{F378ABA5-16C5-B9E7-1DBA-33FE2EB9D165}"/>
              </a:ext>
            </a:extLst>
          </p:cNvPr>
          <p:cNvCxnSpPr>
            <a:cxnSpLocks/>
          </p:cNvCxnSpPr>
          <p:nvPr userDrawn="1"/>
        </p:nvCxnSpPr>
        <p:spPr>
          <a:xfrm>
            <a:off x="943629" y="1155639"/>
            <a:ext cx="10329796" cy="0"/>
          </a:xfrm>
          <a:prstGeom prst="line">
            <a:avLst/>
          </a:prstGeom>
          <a:ln w="12700">
            <a:solidFill>
              <a:srgbClr val="1036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字版面配置區 12">
            <a:extLst>
              <a:ext uri="{FF2B5EF4-FFF2-40B4-BE49-F238E27FC236}">
                <a16:creationId xmlns:a16="http://schemas.microsoft.com/office/drawing/2014/main" id="{F01B6E24-C437-F387-95DC-E07A5E382B8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13388" y="620783"/>
            <a:ext cx="2211219" cy="565149"/>
          </a:xfrm>
          <a:prstGeom prst="rect">
            <a:avLst/>
          </a:prstGeom>
        </p:spPr>
        <p:txBody>
          <a:bodyPr/>
          <a:lstStyle>
            <a:lvl1pPr marL="239994" indent="0" algn="ctr">
              <a:spcBef>
                <a:spcPts val="0"/>
              </a:spcBef>
              <a:buNone/>
              <a:defRPr sz="2933" spc="400">
                <a:solidFill>
                  <a:srgbClr val="103671"/>
                </a:solidFill>
                <a:latin typeface="思源黑體" panose="020B0500000000000000" pitchFamily="34" charset="-120"/>
                <a:ea typeface="思源黑體" panose="020B0500000000000000" pitchFamily="34" charset="-120"/>
              </a:defRPr>
            </a:lvl1pPr>
          </a:lstStyle>
          <a:p>
            <a:pPr lvl="0"/>
            <a:r>
              <a:rPr lang="zh-CN" altLang="en-US"/>
              <a:t>凱基證券</a:t>
            </a:r>
            <a:endParaRPr lang="zh-TW" altLang="en-US"/>
          </a:p>
        </p:txBody>
      </p:sp>
      <p:sp>
        <p:nvSpPr>
          <p:cNvPr id="9" name="文字版面配置區 14">
            <a:extLst>
              <a:ext uri="{FF2B5EF4-FFF2-40B4-BE49-F238E27FC236}">
                <a16:creationId xmlns:a16="http://schemas.microsoft.com/office/drawing/2014/main" id="{A467421B-394A-5B62-8748-12C3194D3C5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41889" y="702140"/>
            <a:ext cx="1719969" cy="3619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33">
                <a:solidFill>
                  <a:srgbClr val="103671"/>
                </a:solidFill>
                <a:latin typeface="思源黑體" panose="020B0500000000000000" pitchFamily="34" charset="-120"/>
                <a:ea typeface="思源黑體" panose="020B0500000000000000" pitchFamily="34" charset="-120"/>
              </a:defRPr>
            </a:lvl1pPr>
          </a:lstStyle>
          <a:p>
            <a:pPr lvl="0"/>
            <a:r>
              <a:rPr lang="zh-CN" altLang="en-US"/>
              <a:t>企業報告書</a:t>
            </a:r>
            <a:endParaRPr lang="zh-TW" altLang="en-US"/>
          </a:p>
        </p:txBody>
      </p:sp>
      <p:sp>
        <p:nvSpPr>
          <p:cNvPr id="10" name="文字版面配置區 25">
            <a:extLst>
              <a:ext uri="{FF2B5EF4-FFF2-40B4-BE49-F238E27FC236}">
                <a16:creationId xmlns:a16="http://schemas.microsoft.com/office/drawing/2014/main" id="{41A0129D-9FCA-BD2C-A617-02FD7522DDF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8333" y="1583138"/>
            <a:ext cx="2477745" cy="3661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>
                <a:solidFill>
                  <a:srgbClr val="103671"/>
                </a:solidFill>
                <a:latin typeface="思源黑體" panose="020B0500000000000000" pitchFamily="34" charset="-120"/>
                <a:ea typeface="思源黑體" panose="020B0500000000000000" pitchFamily="34" charset="-120"/>
              </a:defRPr>
            </a:lvl1pPr>
          </a:lstStyle>
          <a:p>
            <a:pPr lvl="0"/>
            <a:r>
              <a:rPr lang="zh-CN" altLang="en-US"/>
              <a:t>副標位置</a:t>
            </a:r>
            <a:endParaRPr lang="zh-TW" altLang="en-US"/>
          </a:p>
        </p:txBody>
      </p:sp>
      <p:sp>
        <p:nvSpPr>
          <p:cNvPr id="12" name="表格版面配置區 11">
            <a:extLst>
              <a:ext uri="{FF2B5EF4-FFF2-40B4-BE49-F238E27FC236}">
                <a16:creationId xmlns:a16="http://schemas.microsoft.com/office/drawing/2014/main" id="{952C1691-32B0-65FA-1FD5-E61F4C482058}"/>
              </a:ext>
            </a:extLst>
          </p:cNvPr>
          <p:cNvSpPr>
            <a:spLocks noGrp="1"/>
          </p:cNvSpPr>
          <p:nvPr>
            <p:ph type="tbl" sz="quarter" idx="17" hasCustomPrompt="1"/>
          </p:nvPr>
        </p:nvSpPr>
        <p:spPr>
          <a:xfrm>
            <a:off x="944034" y="2087034"/>
            <a:ext cx="10329333" cy="37465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solidFill>
                  <a:srgbClr val="103671"/>
                </a:solidFill>
                <a:latin typeface="思源黑體" panose="020B0500000000000000" pitchFamily="34" charset="-120"/>
                <a:ea typeface="思源黑體" panose="020B0500000000000000" pitchFamily="34" charset="-120"/>
              </a:defRPr>
            </a:lvl1pPr>
          </a:lstStyle>
          <a:p>
            <a:r>
              <a:rPr lang="zh-CN" altLang="en-US"/>
              <a:t>表格放置區</a:t>
            </a:r>
            <a:endParaRPr lang="zh-TW" altLang="en-US"/>
          </a:p>
        </p:txBody>
      </p:sp>
      <p:sp>
        <p:nvSpPr>
          <p:cNvPr id="16" name="投影片編號版面配置區 12">
            <a:extLst>
              <a:ext uri="{FF2B5EF4-FFF2-40B4-BE49-F238E27FC236}">
                <a16:creationId xmlns:a16="http://schemas.microsoft.com/office/drawing/2014/main" id="{A36CAEC1-3BB6-5C33-034B-B6E5A63E74A2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9343712" y="5622681"/>
            <a:ext cx="2743200" cy="366183"/>
          </a:xfrm>
        </p:spPr>
        <p:txBody>
          <a:bodyPr/>
          <a:lstStyle>
            <a:lvl1pPr>
              <a:defRPr sz="1067">
                <a:solidFill>
                  <a:srgbClr val="717171"/>
                </a:solidFill>
                <a:latin typeface="Montserrat" panose="00000500000000000000" pitchFamily="2" charset="0"/>
              </a:defRPr>
            </a:lvl1pPr>
          </a:lstStyle>
          <a:p>
            <a:r>
              <a:rPr lang="en-US" altLang="zh-TW"/>
              <a:t>P.</a:t>
            </a:r>
            <a:fld id="{FE390D7C-F731-44A5-8E06-FD5F9951EF4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68109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A3F47E-2558-4044-9BEB-B7E31C7BDB40}" type="datetimeFigureOut">
              <a:rPr lang="zh-TW" altLang="en-US" smtClean="0"/>
              <a:t>2026/10/5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10DCEC-7D4C-4D9B-863A-482D3F71586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57692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版面配置區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表格版面配置區 4"/>
          <p:cNvSpPr>
            <a:spLocks noGrp="1"/>
          </p:cNvSpPr>
          <p:nvPr>
            <p:ph type="tbl" sz="quarter" idx="17"/>
          </p:nvPr>
        </p:nvSpPr>
        <p:spPr/>
      </p:sp>
      <p:sp>
        <p:nvSpPr>
          <p:cNvPr id="6" name="投影片編號版面配置區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r>
              <a:rPr lang="en-US" altLang="zh-TW"/>
              <a:t>P.</a:t>
            </a:r>
            <a:fld id="{FE390D7C-F731-44A5-8E06-FD5F9951EF41}" type="slidenum">
              <a:rPr lang="zh-TW" altLang="en-US" smtClean="0"/>
              <a:pPr/>
              <a:t>1</a:t>
            </a:fld>
            <a:endParaRPr lang="zh-TW" altLang="en-US"/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2"/>
          <a:srcRect t="24295"/>
          <a:stretch/>
        </p:blipFill>
        <p:spPr>
          <a:xfrm>
            <a:off x="371542" y="1140178"/>
            <a:ext cx="11474317" cy="5054980"/>
          </a:xfrm>
          <a:prstGeom prst="rect">
            <a:avLst/>
          </a:prstGeom>
        </p:spPr>
      </p:pic>
      <p:sp>
        <p:nvSpPr>
          <p:cNvPr id="9" name="文字版面配置區 1">
            <a:extLst>
              <a:ext uri="{FF2B5EF4-FFF2-40B4-BE49-F238E27FC236}">
                <a16:creationId xmlns:a16="http://schemas.microsoft.com/office/drawing/2014/main" id="{E1A82F31-16A0-E5DA-7317-F71739EC6CAC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97706" y="457201"/>
            <a:ext cx="10738641" cy="876300"/>
          </a:xfrm>
          <a:prstGeom prst="rect">
            <a:avLst/>
          </a:prstGeom>
          <a:solidFill>
            <a:schemeClr val="bg1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b="1" dirty="0">
                <a:ea typeface="微軟正黑體" panose="020B0604030504040204" pitchFamily="34" charset="-120"/>
                <a:cs typeface="Noto Sans Black" panose="020B0A02040504020204" pitchFamily="34" charset="0"/>
              </a:rPr>
              <a:t>凱基證券分公司營業人員招募培育計畫</a:t>
            </a:r>
            <a:endParaRPr lang="en-US" altLang="zh-TW" b="1" dirty="0">
              <a:ea typeface="微軟正黑體" panose="020B0604030504040204" pitchFamily="34" charset="-120"/>
              <a:cs typeface="Noto Sans Black" panose="020B0A02040504020204" pitchFamily="34" charset="0"/>
            </a:endParaRPr>
          </a:p>
          <a:p>
            <a:pPr marL="0" indent="0">
              <a:buNone/>
            </a:pPr>
            <a:endParaRPr lang="zh-TW" altLang="en-US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endParaRPr lang="zh-TW" altLang="en-US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328104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表格版面配置區 4"/>
          <p:cNvSpPr>
            <a:spLocks noGrp="1"/>
          </p:cNvSpPr>
          <p:nvPr>
            <p:ph type="tbl" sz="quarter" idx="17"/>
          </p:nvPr>
        </p:nvSpPr>
        <p:spPr/>
      </p:sp>
      <p:sp>
        <p:nvSpPr>
          <p:cNvPr id="6" name="投影片編號版面配置區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r>
              <a:rPr lang="en-US" altLang="zh-TW"/>
              <a:t>P.</a:t>
            </a:r>
            <a:fld id="{FE390D7C-F731-44A5-8E06-FD5F9951EF41}" type="slidenum">
              <a:rPr lang="zh-TW" altLang="en-US" smtClean="0"/>
              <a:pPr/>
              <a:t>2</a:t>
            </a:fld>
            <a:endParaRPr lang="zh-TW" altLang="en-US"/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251" y="213734"/>
            <a:ext cx="11851661" cy="6038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2311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endParaRPr lang="zh-TW" alt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表格版面配置區 4"/>
          <p:cNvSpPr>
            <a:spLocks noGrp="1"/>
          </p:cNvSpPr>
          <p:nvPr>
            <p:ph type="tbl" sz="quarter" idx="17"/>
          </p:nvPr>
        </p:nvSpPr>
        <p:spPr/>
      </p:sp>
      <p:sp>
        <p:nvSpPr>
          <p:cNvPr id="6" name="投影片編號版面配置區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r>
              <a:rPr lang="en-US" altLang="zh-TW"/>
              <a:t>P.</a:t>
            </a:r>
            <a:fld id="{FE390D7C-F731-44A5-8E06-FD5F9951EF41}" type="slidenum">
              <a:rPr lang="zh-TW" altLang="en-US" smtClean="0"/>
              <a:pPr/>
              <a:t>3</a:t>
            </a:fld>
            <a:endParaRPr lang="zh-TW" altLang="en-US"/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2"/>
          <a:srcRect t="12592"/>
          <a:stretch/>
        </p:blipFill>
        <p:spPr>
          <a:xfrm>
            <a:off x="179510" y="620783"/>
            <a:ext cx="11858380" cy="5710655"/>
          </a:xfrm>
          <a:prstGeom prst="rect">
            <a:avLst/>
          </a:prstGeom>
        </p:spPr>
      </p:pic>
      <p:sp>
        <p:nvSpPr>
          <p:cNvPr id="8" name="文字方塊 7"/>
          <p:cNvSpPr txBox="1"/>
          <p:nvPr/>
        </p:nvSpPr>
        <p:spPr>
          <a:xfrm>
            <a:off x="613389" y="169019"/>
            <a:ext cx="45682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b="1" dirty="0">
                <a:latin typeface="+mn-ea"/>
              </a:rPr>
              <a:t>BMA</a:t>
            </a:r>
            <a:r>
              <a:rPr lang="zh-TW" altLang="en-US" sz="3200" b="1" dirty="0">
                <a:latin typeface="+mn-ea"/>
              </a:rPr>
              <a:t>的訓練核心</a:t>
            </a:r>
          </a:p>
        </p:txBody>
      </p:sp>
    </p:spTree>
    <p:extLst>
      <p:ext uri="{BB962C8B-B14F-4D97-AF65-F5344CB8AC3E}">
        <p14:creationId xmlns:p14="http://schemas.microsoft.com/office/powerpoint/2010/main" val="720948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表格版面配置區 4"/>
          <p:cNvSpPr>
            <a:spLocks noGrp="1"/>
          </p:cNvSpPr>
          <p:nvPr>
            <p:ph type="tbl" sz="quarter" idx="17"/>
          </p:nvPr>
        </p:nvSpPr>
        <p:spPr/>
      </p:sp>
      <p:sp>
        <p:nvSpPr>
          <p:cNvPr id="6" name="投影片編號版面配置區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r>
              <a:rPr lang="en-US" altLang="zh-TW"/>
              <a:t>P.</a:t>
            </a:r>
            <a:fld id="{FE390D7C-F731-44A5-8E06-FD5F9951EF41}" type="slidenum">
              <a:rPr lang="zh-TW" altLang="en-US" smtClean="0"/>
              <a:pPr/>
              <a:t>4</a:t>
            </a:fld>
            <a:endParaRPr lang="zh-TW" altLang="en-US"/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344" y="210730"/>
            <a:ext cx="11569568" cy="6075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8722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</Words>
  <Application>Microsoft Office PowerPoint</Application>
  <PresentationFormat>寬螢幕</PresentationFormat>
  <Paragraphs>6</Paragraphs>
  <Slides>4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4</vt:i4>
      </vt:variant>
    </vt:vector>
  </HeadingPairs>
  <TitlesOfParts>
    <vt:vector size="13" baseType="lpstr">
      <vt:lpstr>Montserrat</vt:lpstr>
      <vt:lpstr>Noto Sans Black</vt:lpstr>
      <vt:lpstr>思源黑體</vt:lpstr>
      <vt:lpstr>微軟正黑體</vt:lpstr>
      <vt:lpstr>新細明體</vt:lpstr>
      <vt:lpstr>Arial</vt:lpstr>
      <vt:lpstr>Calibri</vt:lpstr>
      <vt:lpstr>Calibri Light</vt:lpstr>
      <vt:lpstr>Office 佈景主題</vt:lpstr>
      <vt:lpstr>PowerPoint 簡報</vt:lpstr>
      <vt:lpstr>PowerPoint 簡報</vt:lpstr>
      <vt:lpstr>PowerPoint 簡報</vt:lpstr>
      <vt:lpstr>PowerPoint 簡報</vt:lpstr>
    </vt:vector>
  </TitlesOfParts>
  <Company>KGI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黃家強HuangKuJiang-KGISEC</dc:creator>
  <cp:lastModifiedBy>黃家強HuangKuJiang-KGISEC</cp:lastModifiedBy>
  <cp:revision>1</cp:revision>
  <dcterms:created xsi:type="dcterms:W3CDTF">2026-10-05T02:28:48Z</dcterms:created>
  <dcterms:modified xsi:type="dcterms:W3CDTF">2026-10-05T02:29:08Z</dcterms:modified>
</cp:coreProperties>
</file>